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61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heSansOffice" panose="020B0503040302060204" pitchFamily="34" charset="0"/>
      <p:regular r:id="rId26"/>
      <p:bold r:id="rId27"/>
      <p:italic r:id="rId28"/>
      <p:boldItalic r:id="rId2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EF1"/>
    <a:srgbClr val="005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5"/>
  </p:normalViewPr>
  <p:slideViewPr>
    <p:cSldViewPr snapToGrid="0" snapToObjects="1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E4162-7051-4138-8F08-D33C9CBB1C85}" type="datetimeFigureOut">
              <a:rPr lang="de-DE" smtClean="0"/>
              <a:t>20.02.2023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D3853-E5D6-4B88-9164-99CCED3AF2A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737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F2686A-2E96-A16C-74C7-D690ECF4D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4042" y="1122363"/>
            <a:ext cx="5922236" cy="2834340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54D5580-F416-0EA2-35AE-44B02D74FE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6862" y="349903"/>
            <a:ext cx="19812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6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fe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26DA0-75F8-0FCB-6D4A-8C3095BD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820396"/>
            <a:ext cx="6844469" cy="649481"/>
          </a:xfrm>
        </p:spPr>
        <p:txBody>
          <a:bodyPr anchor="t" anchorCtr="0">
            <a:normAutofit/>
          </a:bodyPr>
          <a:lstStyle>
            <a:lvl1pPr>
              <a:defRPr sz="3450">
                <a:solidFill>
                  <a:srgbClr val="00537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DBBA51-5137-AA10-9934-A04415899E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31348" y="6275961"/>
            <a:ext cx="6179321" cy="216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de-DE" dirty="0"/>
              <a:t>Kerner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B7D450-9772-4B2A-73DC-0DF7C199E2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72973" y="6275961"/>
            <a:ext cx="2743200" cy="216000"/>
          </a:xfrm>
        </p:spPr>
        <p:txBody>
          <a:bodyPr lIns="0" tIns="0" rIns="0" bIns="0"/>
          <a:lstStyle/>
          <a:p>
            <a:r>
              <a:rPr lang="de-DE" dirty="0"/>
              <a:t>Seite </a:t>
            </a:r>
            <a:fld id="{D2F774F2-6DCF-40D4-B558-60D3D7B6AB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B4D883C-A3FF-A77A-1B17-C480CA2C8A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000" y="2589375"/>
            <a:ext cx="4784310" cy="3093577"/>
          </a:xfrm>
          <a:prstGeom prst="rect">
            <a:avLst/>
          </a:prstGeom>
        </p:spPr>
        <p:txBody>
          <a:bodyPr lIns="0" tIns="0" rIns="0" bIns="0"/>
          <a:lstStyle>
            <a:lvl1pPr>
              <a:defRPr sz="1650">
                <a:solidFill>
                  <a:srgbClr val="005371"/>
                </a:solidFill>
              </a:defRPr>
            </a:lvl1pPr>
            <a:lvl2pPr>
              <a:defRPr sz="1650">
                <a:solidFill>
                  <a:srgbClr val="005371"/>
                </a:solidFill>
              </a:defRPr>
            </a:lvl2pPr>
            <a:lvl3pPr>
              <a:defRPr sz="1650">
                <a:solidFill>
                  <a:srgbClr val="005371"/>
                </a:solidFill>
              </a:defRPr>
            </a:lvl3pPr>
            <a:lvl4pPr>
              <a:defRPr sz="1650">
                <a:solidFill>
                  <a:srgbClr val="005371"/>
                </a:solidFill>
              </a:defRPr>
            </a:lvl4pPr>
            <a:lvl5pPr>
              <a:defRPr sz="1650">
                <a:solidFill>
                  <a:srgbClr val="00537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878A47E9-9DF3-685B-0218-C6F8E8BA4C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9854" y="2589375"/>
            <a:ext cx="4784310" cy="3093577"/>
          </a:xfrm>
          <a:prstGeom prst="rect">
            <a:avLst/>
          </a:prstGeom>
        </p:spPr>
        <p:txBody>
          <a:bodyPr lIns="0" tIns="0" rIns="0" bIns="0"/>
          <a:lstStyle>
            <a:lvl1pPr>
              <a:defRPr sz="1650">
                <a:solidFill>
                  <a:srgbClr val="005371"/>
                </a:solidFill>
              </a:defRPr>
            </a:lvl1pPr>
            <a:lvl2pPr>
              <a:defRPr sz="1650">
                <a:solidFill>
                  <a:srgbClr val="005371"/>
                </a:solidFill>
              </a:defRPr>
            </a:lvl2pPr>
            <a:lvl3pPr>
              <a:defRPr sz="1650">
                <a:solidFill>
                  <a:srgbClr val="005371"/>
                </a:solidFill>
              </a:defRPr>
            </a:lvl3pPr>
            <a:lvl4pPr>
              <a:defRPr sz="1650">
                <a:solidFill>
                  <a:srgbClr val="005371"/>
                </a:solidFill>
              </a:defRPr>
            </a:lvl4pPr>
            <a:lvl5pPr>
              <a:defRPr sz="1650">
                <a:solidFill>
                  <a:srgbClr val="00537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C70ADAB-A402-C528-DB59-8F71E31B503D}"/>
              </a:ext>
            </a:extLst>
          </p:cNvPr>
          <p:cNvSpPr txBox="1"/>
          <p:nvPr userDrawn="1"/>
        </p:nvSpPr>
        <p:spPr>
          <a:xfrm>
            <a:off x="612000" y="6273118"/>
            <a:ext cx="1618452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200" b="1" i="0" dirty="0">
                <a:solidFill>
                  <a:srgbClr val="005371"/>
                </a:solidFill>
                <a:latin typeface="TheSansOffice" panose="020B0502050302020203" pitchFamily="34" charset="77"/>
              </a:rPr>
              <a:t>Stadt Neckarsulm |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47E31BF-22C0-57A7-7A45-833F4E862D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3000" y="346104"/>
            <a:ext cx="1397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3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26DA0-75F8-0FCB-6D4A-8C3095BD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820396"/>
            <a:ext cx="6844469" cy="649481"/>
          </a:xfrm>
        </p:spPr>
        <p:txBody>
          <a:bodyPr anchor="t" anchorCtr="0">
            <a:normAutofit/>
          </a:bodyPr>
          <a:lstStyle>
            <a:lvl1pPr>
              <a:defRPr sz="3450">
                <a:solidFill>
                  <a:srgbClr val="00537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DBBA51-5137-AA10-9934-A04415899E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31348" y="6275961"/>
            <a:ext cx="6179321" cy="216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de-DE" dirty="0"/>
              <a:t>Kerner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B7D450-9772-4B2A-73DC-0DF7C199E2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72973" y="6275961"/>
            <a:ext cx="2743200" cy="216000"/>
          </a:xfrm>
        </p:spPr>
        <p:txBody>
          <a:bodyPr lIns="0" tIns="0" rIns="0" bIns="0"/>
          <a:lstStyle/>
          <a:p>
            <a:r>
              <a:rPr lang="de-DE" dirty="0"/>
              <a:t>Seite </a:t>
            </a:r>
            <a:fld id="{D2F774F2-6DCF-40D4-B558-60D3D7B6AB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C70ADAB-A402-C528-DB59-8F71E31B503D}"/>
              </a:ext>
            </a:extLst>
          </p:cNvPr>
          <p:cNvSpPr txBox="1"/>
          <p:nvPr userDrawn="1"/>
        </p:nvSpPr>
        <p:spPr>
          <a:xfrm>
            <a:off x="612000" y="6273118"/>
            <a:ext cx="1618452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200" b="1" i="0" dirty="0">
                <a:solidFill>
                  <a:srgbClr val="005371"/>
                </a:solidFill>
                <a:latin typeface="TheSansOffice" panose="020B0502050302020203" pitchFamily="34" charset="77"/>
              </a:rPr>
              <a:t>Stadt Neckarsulm |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47E31BF-22C0-57A7-7A45-833F4E862D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3000" y="346104"/>
            <a:ext cx="1397000" cy="914400"/>
          </a:xfrm>
          <a:prstGeom prst="rect">
            <a:avLst/>
          </a:prstGeom>
        </p:spPr>
      </p:pic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9390D85-2C64-87A3-5616-96EE61D187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2775" y="1619999"/>
            <a:ext cx="10902950" cy="4500000"/>
          </a:xfrm>
          <a:prstGeom prst="rect">
            <a:avLst/>
          </a:prstGeom>
          <a:solidFill>
            <a:srgbClr val="E6EEF1"/>
          </a:solidFill>
        </p:spPr>
        <p:txBody>
          <a:bodyPr/>
          <a:lstStyle>
            <a:lvl1pPr algn="ctr">
              <a:defRPr sz="2000" b="0" i="0">
                <a:latin typeface="TheSansOffice" panose="020B0502050302020203" pitchFamily="34" charset="77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13892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26DA0-75F8-0FCB-6D4A-8C3095BD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820396"/>
            <a:ext cx="6844469" cy="649481"/>
          </a:xfrm>
        </p:spPr>
        <p:txBody>
          <a:bodyPr anchor="t" anchorCtr="0">
            <a:normAutofit/>
          </a:bodyPr>
          <a:lstStyle>
            <a:lvl1pPr>
              <a:defRPr sz="3450">
                <a:solidFill>
                  <a:srgbClr val="00537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DBBA51-5137-AA10-9934-A04415899E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31348" y="6275961"/>
            <a:ext cx="6179321" cy="216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de-DE" dirty="0"/>
              <a:t>Kerner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B7D450-9772-4B2A-73DC-0DF7C199E2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72973" y="6275961"/>
            <a:ext cx="2743200" cy="216000"/>
          </a:xfrm>
        </p:spPr>
        <p:txBody>
          <a:bodyPr lIns="0" tIns="0" rIns="0" bIns="0"/>
          <a:lstStyle/>
          <a:p>
            <a:r>
              <a:rPr lang="de-DE" dirty="0"/>
              <a:t>Seite </a:t>
            </a:r>
            <a:fld id="{D2F774F2-6DCF-40D4-B558-60D3D7B6AB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C70ADAB-A402-C528-DB59-8F71E31B503D}"/>
              </a:ext>
            </a:extLst>
          </p:cNvPr>
          <p:cNvSpPr txBox="1"/>
          <p:nvPr userDrawn="1"/>
        </p:nvSpPr>
        <p:spPr>
          <a:xfrm>
            <a:off x="612000" y="6273118"/>
            <a:ext cx="1618452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200" b="1" i="0" dirty="0">
                <a:solidFill>
                  <a:srgbClr val="005371"/>
                </a:solidFill>
                <a:latin typeface="TheSansOffice" panose="020B0502050302020203" pitchFamily="34" charset="77"/>
              </a:rPr>
              <a:t>Stadt Neckarsulm |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47E31BF-22C0-57A7-7A45-833F4E862D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3000" y="346104"/>
            <a:ext cx="1397000" cy="914400"/>
          </a:xfrm>
          <a:prstGeom prst="rect">
            <a:avLst/>
          </a:prstGeom>
        </p:spPr>
      </p:pic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9390D85-2C64-87A3-5616-96EE61D187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8033" y="1620000"/>
            <a:ext cx="6097691" cy="4161801"/>
          </a:xfrm>
          <a:prstGeom prst="rect">
            <a:avLst/>
          </a:prstGeom>
          <a:solidFill>
            <a:srgbClr val="E6EEF1"/>
          </a:solidFill>
        </p:spPr>
        <p:txBody>
          <a:bodyPr/>
          <a:lstStyle>
            <a:lvl1pPr algn="ctr">
              <a:defRPr sz="2000" b="0" i="0">
                <a:latin typeface="TheSansOffice" panose="020B0502050302020203" pitchFamily="34" charset="77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7B484807-D3A2-C243-ADD9-9E3CEE7976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000" y="1620001"/>
            <a:ext cx="4387290" cy="4161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50">
                <a:solidFill>
                  <a:srgbClr val="005371"/>
                </a:solidFill>
              </a:defRPr>
            </a:lvl1pPr>
            <a:lvl2pPr>
              <a:defRPr sz="1650">
                <a:solidFill>
                  <a:srgbClr val="005371"/>
                </a:solidFill>
              </a:defRPr>
            </a:lvl2pPr>
            <a:lvl3pPr>
              <a:defRPr sz="1650">
                <a:solidFill>
                  <a:srgbClr val="005371"/>
                </a:solidFill>
              </a:defRPr>
            </a:lvl3pPr>
            <a:lvl4pPr>
              <a:defRPr sz="1650">
                <a:solidFill>
                  <a:srgbClr val="005371"/>
                </a:solidFill>
              </a:defRPr>
            </a:lvl4pPr>
            <a:lvl5pPr>
              <a:defRPr sz="1650">
                <a:solidFill>
                  <a:srgbClr val="00537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461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+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26DA0-75F8-0FCB-6D4A-8C3095BD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820396"/>
            <a:ext cx="6844469" cy="649481"/>
          </a:xfrm>
        </p:spPr>
        <p:txBody>
          <a:bodyPr anchor="t" anchorCtr="0">
            <a:normAutofit/>
          </a:bodyPr>
          <a:lstStyle>
            <a:lvl1pPr>
              <a:defRPr sz="3450">
                <a:solidFill>
                  <a:srgbClr val="00537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DBBA51-5137-AA10-9934-A04415899E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31348" y="6275961"/>
            <a:ext cx="6179321" cy="216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de-DE" dirty="0"/>
              <a:t>Kerner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B7D450-9772-4B2A-73DC-0DF7C199E2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72973" y="6275961"/>
            <a:ext cx="2743200" cy="216000"/>
          </a:xfrm>
        </p:spPr>
        <p:txBody>
          <a:bodyPr lIns="0" tIns="0" rIns="0" bIns="0"/>
          <a:lstStyle/>
          <a:p>
            <a:r>
              <a:rPr lang="de-DE" dirty="0"/>
              <a:t>Seite </a:t>
            </a:r>
            <a:fld id="{D2F774F2-6DCF-40D4-B558-60D3D7B6AB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C70ADAB-A402-C528-DB59-8F71E31B503D}"/>
              </a:ext>
            </a:extLst>
          </p:cNvPr>
          <p:cNvSpPr txBox="1"/>
          <p:nvPr userDrawn="1"/>
        </p:nvSpPr>
        <p:spPr>
          <a:xfrm>
            <a:off x="612000" y="6273118"/>
            <a:ext cx="1618452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200" b="1" i="0" dirty="0">
                <a:solidFill>
                  <a:srgbClr val="005371"/>
                </a:solidFill>
                <a:latin typeface="TheSansOffice" panose="020B0502050302020203" pitchFamily="34" charset="77"/>
              </a:rPr>
              <a:t>Stadt Neckarsulm |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47E31BF-22C0-57A7-7A45-833F4E862D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3000" y="346104"/>
            <a:ext cx="1397000" cy="914400"/>
          </a:xfrm>
          <a:prstGeom prst="rect">
            <a:avLst/>
          </a:prstGeom>
        </p:spPr>
      </p:pic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9390D85-2C64-87A3-5616-96EE61D187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2001" y="2521009"/>
            <a:ext cx="5053861" cy="3260792"/>
          </a:xfrm>
          <a:prstGeom prst="rect">
            <a:avLst/>
          </a:prstGeom>
          <a:solidFill>
            <a:srgbClr val="E6EEF1"/>
          </a:solidFill>
        </p:spPr>
        <p:txBody>
          <a:bodyPr/>
          <a:lstStyle>
            <a:lvl1pPr algn="ctr">
              <a:defRPr sz="2000" b="0" i="0">
                <a:latin typeface="TheSansOffice" panose="020B0502050302020203" pitchFamily="34" charset="77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7B484807-D3A2-C243-ADD9-9E3CEE7976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21009"/>
            <a:ext cx="5420172" cy="3260792"/>
          </a:xfrm>
          <a:prstGeom prst="rect">
            <a:avLst/>
          </a:prstGeom>
        </p:spPr>
        <p:txBody>
          <a:bodyPr lIns="0" tIns="0" rIns="0" bIns="0"/>
          <a:lstStyle>
            <a:lvl1pPr>
              <a:defRPr sz="1650">
                <a:solidFill>
                  <a:srgbClr val="005371"/>
                </a:solidFill>
              </a:defRPr>
            </a:lvl1pPr>
            <a:lvl2pPr>
              <a:defRPr sz="1650">
                <a:solidFill>
                  <a:srgbClr val="005371"/>
                </a:solidFill>
              </a:defRPr>
            </a:lvl2pPr>
            <a:lvl3pPr>
              <a:defRPr sz="1650">
                <a:solidFill>
                  <a:srgbClr val="005371"/>
                </a:solidFill>
              </a:defRPr>
            </a:lvl3pPr>
            <a:lvl4pPr>
              <a:defRPr sz="1650">
                <a:solidFill>
                  <a:srgbClr val="005371"/>
                </a:solidFill>
              </a:defRPr>
            </a:lvl4pPr>
            <a:lvl5pPr>
              <a:defRPr sz="1650">
                <a:solidFill>
                  <a:srgbClr val="00537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73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26DA0-75F8-0FCB-6D4A-8C3095BD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820396"/>
            <a:ext cx="6844469" cy="649481"/>
          </a:xfrm>
        </p:spPr>
        <p:txBody>
          <a:bodyPr anchor="t" anchorCtr="0">
            <a:normAutofit/>
          </a:bodyPr>
          <a:lstStyle>
            <a:lvl1pPr>
              <a:defRPr sz="3450">
                <a:solidFill>
                  <a:srgbClr val="00537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DBBA51-5137-AA10-9934-A04415899E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31348" y="6275961"/>
            <a:ext cx="6179321" cy="216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de-DE" dirty="0"/>
              <a:t>Kerner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B7D450-9772-4B2A-73DC-0DF7C199E2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72973" y="6275961"/>
            <a:ext cx="2743200" cy="216000"/>
          </a:xfrm>
        </p:spPr>
        <p:txBody>
          <a:bodyPr lIns="0" tIns="0" rIns="0" bIns="0"/>
          <a:lstStyle/>
          <a:p>
            <a:r>
              <a:rPr lang="de-DE" dirty="0"/>
              <a:t>Seite </a:t>
            </a:r>
            <a:fld id="{D2F774F2-6DCF-40D4-B558-60D3D7B6AB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C70ADAB-A402-C528-DB59-8F71E31B503D}"/>
              </a:ext>
            </a:extLst>
          </p:cNvPr>
          <p:cNvSpPr txBox="1"/>
          <p:nvPr userDrawn="1"/>
        </p:nvSpPr>
        <p:spPr>
          <a:xfrm>
            <a:off x="612000" y="6273118"/>
            <a:ext cx="1618452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200" b="1" i="0" dirty="0">
                <a:solidFill>
                  <a:srgbClr val="005371"/>
                </a:solidFill>
                <a:latin typeface="TheSansOffice" panose="020B0502050302020203" pitchFamily="34" charset="77"/>
              </a:rPr>
              <a:t>Stadt Neckarsulm |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47E31BF-22C0-57A7-7A45-833F4E862D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3000" y="346104"/>
            <a:ext cx="1397000" cy="914400"/>
          </a:xfrm>
          <a:prstGeom prst="rect">
            <a:avLst/>
          </a:prstGeom>
        </p:spPr>
      </p:pic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9390D85-2C64-87A3-5616-96EE61D187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2521009"/>
            <a:ext cx="2586527" cy="3260792"/>
          </a:xfrm>
          <a:prstGeom prst="rect">
            <a:avLst/>
          </a:prstGeom>
          <a:solidFill>
            <a:srgbClr val="E6EEF1"/>
          </a:solidFill>
        </p:spPr>
        <p:txBody>
          <a:bodyPr/>
          <a:lstStyle>
            <a:lvl1pPr algn="ctr">
              <a:defRPr sz="2000" b="0" i="0">
                <a:latin typeface="TheSansOffice" panose="020B0502050302020203" pitchFamily="34" charset="77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7B484807-D3A2-C243-ADD9-9E3CEE7976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000" y="2521009"/>
            <a:ext cx="4558206" cy="3260792"/>
          </a:xfrm>
          <a:prstGeom prst="rect">
            <a:avLst/>
          </a:prstGeom>
        </p:spPr>
        <p:txBody>
          <a:bodyPr lIns="0" tIns="0" rIns="0" bIns="0"/>
          <a:lstStyle>
            <a:lvl1pPr>
              <a:defRPr sz="1650">
                <a:solidFill>
                  <a:srgbClr val="005371"/>
                </a:solidFill>
              </a:defRPr>
            </a:lvl1pPr>
            <a:lvl2pPr>
              <a:defRPr sz="1650">
                <a:solidFill>
                  <a:srgbClr val="005371"/>
                </a:solidFill>
              </a:defRPr>
            </a:lvl2pPr>
            <a:lvl3pPr>
              <a:defRPr sz="1650">
                <a:solidFill>
                  <a:srgbClr val="005371"/>
                </a:solidFill>
              </a:defRPr>
            </a:lvl3pPr>
            <a:lvl4pPr>
              <a:defRPr sz="1650">
                <a:solidFill>
                  <a:srgbClr val="005371"/>
                </a:solidFill>
              </a:defRPr>
            </a:lvl4pPr>
            <a:lvl5pPr>
              <a:defRPr sz="1650">
                <a:solidFill>
                  <a:srgbClr val="00537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Bildplatzhalter 7">
            <a:extLst>
              <a:ext uri="{FF2B5EF4-FFF2-40B4-BE49-F238E27FC236}">
                <a16:creationId xmlns:a16="http://schemas.microsoft.com/office/drawing/2014/main" id="{037D41A1-2D24-C0D2-3732-A89EBD80EA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33204" y="2521009"/>
            <a:ext cx="2586527" cy="3260792"/>
          </a:xfrm>
          <a:prstGeom prst="rect">
            <a:avLst/>
          </a:prstGeom>
          <a:solidFill>
            <a:srgbClr val="E6EEF1"/>
          </a:solidFill>
        </p:spPr>
        <p:txBody>
          <a:bodyPr/>
          <a:lstStyle>
            <a:lvl1pPr algn="ctr">
              <a:defRPr sz="2000" b="0" i="0">
                <a:latin typeface="TheSansOffice" panose="020B0502050302020203" pitchFamily="34" charset="77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73552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2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26DA0-75F8-0FCB-6D4A-8C3095BD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820396"/>
            <a:ext cx="6844469" cy="649481"/>
          </a:xfrm>
        </p:spPr>
        <p:txBody>
          <a:bodyPr anchor="t" anchorCtr="0">
            <a:normAutofit/>
          </a:bodyPr>
          <a:lstStyle>
            <a:lvl1pPr>
              <a:defRPr sz="3450">
                <a:solidFill>
                  <a:srgbClr val="00537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DBBA51-5137-AA10-9934-A04415899E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31348" y="6275961"/>
            <a:ext cx="6179321" cy="216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de-DE" dirty="0"/>
              <a:t>Kerner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B7D450-9772-4B2A-73DC-0DF7C199E2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72973" y="6275961"/>
            <a:ext cx="2743200" cy="216000"/>
          </a:xfrm>
        </p:spPr>
        <p:txBody>
          <a:bodyPr lIns="0" tIns="0" rIns="0" bIns="0"/>
          <a:lstStyle/>
          <a:p>
            <a:r>
              <a:rPr lang="de-DE" dirty="0"/>
              <a:t>Seite </a:t>
            </a:r>
            <a:fld id="{D2F774F2-6DCF-40D4-B558-60D3D7B6AB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C70ADAB-A402-C528-DB59-8F71E31B503D}"/>
              </a:ext>
            </a:extLst>
          </p:cNvPr>
          <p:cNvSpPr txBox="1"/>
          <p:nvPr userDrawn="1"/>
        </p:nvSpPr>
        <p:spPr>
          <a:xfrm>
            <a:off x="612000" y="6273118"/>
            <a:ext cx="1618452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200" b="1" i="0" dirty="0">
                <a:solidFill>
                  <a:srgbClr val="005371"/>
                </a:solidFill>
                <a:latin typeface="TheSansOffice" panose="020B0502050302020203" pitchFamily="34" charset="77"/>
              </a:rPr>
              <a:t>Stadt Neckarsulm |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47E31BF-22C0-57A7-7A45-833F4E862D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3000" y="346104"/>
            <a:ext cx="1397000" cy="914400"/>
          </a:xfrm>
          <a:prstGeom prst="rect">
            <a:avLst/>
          </a:prstGeom>
        </p:spPr>
      </p:pic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9390D85-2C64-87A3-5616-96EE61D187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24143" y="2521009"/>
            <a:ext cx="1859424" cy="2444098"/>
          </a:xfrm>
          <a:prstGeom prst="rect">
            <a:avLst/>
          </a:prstGeom>
          <a:solidFill>
            <a:srgbClr val="E6EEF1"/>
          </a:solidFill>
        </p:spPr>
        <p:txBody>
          <a:bodyPr/>
          <a:lstStyle>
            <a:lvl1pPr algn="ctr">
              <a:defRPr sz="2000" b="0" i="0">
                <a:latin typeface="TheSansOffice" panose="020B0502050302020203" pitchFamily="34" charset="77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7B484807-D3A2-C243-ADD9-9E3CEE7976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000" y="2521009"/>
            <a:ext cx="4558206" cy="3260792"/>
          </a:xfrm>
          <a:prstGeom prst="rect">
            <a:avLst/>
          </a:prstGeom>
        </p:spPr>
        <p:txBody>
          <a:bodyPr lIns="0" tIns="0" rIns="0" bIns="0"/>
          <a:lstStyle>
            <a:lvl1pPr>
              <a:defRPr sz="1650">
                <a:solidFill>
                  <a:srgbClr val="005371"/>
                </a:solidFill>
              </a:defRPr>
            </a:lvl1pPr>
            <a:lvl2pPr>
              <a:defRPr sz="1650">
                <a:solidFill>
                  <a:srgbClr val="005371"/>
                </a:solidFill>
              </a:defRPr>
            </a:lvl2pPr>
            <a:lvl3pPr>
              <a:defRPr sz="1650">
                <a:solidFill>
                  <a:srgbClr val="005371"/>
                </a:solidFill>
              </a:defRPr>
            </a:lvl3pPr>
            <a:lvl4pPr>
              <a:defRPr sz="1650">
                <a:solidFill>
                  <a:srgbClr val="005371"/>
                </a:solidFill>
              </a:defRPr>
            </a:lvl4pPr>
            <a:lvl5pPr>
              <a:defRPr sz="1650">
                <a:solidFill>
                  <a:srgbClr val="00537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E7E6AC83-DD01-F3DE-E6AD-9B7AD7BEE5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6587" y="2521009"/>
            <a:ext cx="1859424" cy="2444098"/>
          </a:xfrm>
          <a:prstGeom prst="rect">
            <a:avLst/>
          </a:prstGeom>
          <a:solidFill>
            <a:srgbClr val="E6EEF1"/>
          </a:solidFill>
        </p:spPr>
        <p:txBody>
          <a:bodyPr/>
          <a:lstStyle>
            <a:lvl1pPr algn="ctr">
              <a:defRPr sz="2000" b="0" i="0">
                <a:latin typeface="TheSansOffice" panose="020B0502050302020203" pitchFamily="34" charset="77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9" name="Bildplatzhalter 7">
            <a:extLst>
              <a:ext uri="{FF2B5EF4-FFF2-40B4-BE49-F238E27FC236}">
                <a16:creationId xmlns:a16="http://schemas.microsoft.com/office/drawing/2014/main" id="{3E53A0E6-38BA-78C3-6600-CE1EA6F45C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09032" y="2521009"/>
            <a:ext cx="1859424" cy="2444098"/>
          </a:xfrm>
          <a:prstGeom prst="rect">
            <a:avLst/>
          </a:prstGeom>
          <a:solidFill>
            <a:srgbClr val="E6EEF1"/>
          </a:solidFill>
        </p:spPr>
        <p:txBody>
          <a:bodyPr/>
          <a:lstStyle>
            <a:lvl1pPr algn="ctr">
              <a:defRPr sz="2000" b="0" i="0">
                <a:latin typeface="TheSansOffice" panose="020B0502050302020203" pitchFamily="34" charset="77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95788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A13E7A8-7219-F213-742A-B4A8DB31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208" y="1837346"/>
            <a:ext cx="6844469" cy="213506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C74D8-0CD4-BB5D-0626-163C0B8A9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005371"/>
                </a:solidFill>
                <a:latin typeface="TheSansOffice" panose="020B0502050302020203" pitchFamily="34" charset="77"/>
              </a:defRPr>
            </a:lvl1pPr>
          </a:lstStyle>
          <a:p>
            <a:r>
              <a:rPr lang="de-DE" dirty="0"/>
              <a:t>Kerner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5414A6-6C0F-D446-A020-BA1579A3E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5371"/>
                </a:solidFill>
                <a:latin typeface="TheSansOffice" panose="020B0502050302020203" pitchFamily="34" charset="77"/>
              </a:defRPr>
            </a:lvl1pPr>
          </a:lstStyle>
          <a:p>
            <a:r>
              <a:rPr lang="de-DE" dirty="0"/>
              <a:t>Seite </a:t>
            </a:r>
            <a:fld id="{306F9D95-98ED-4AFC-8961-0CC09B0411E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694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i="0" kern="1200">
          <a:solidFill>
            <a:schemeClr val="bg1"/>
          </a:solidFill>
          <a:latin typeface="TheSansOffice" panose="020B050205030202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ndkreis-heilbronn.de/klimaschutz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harald.kerner@neckarsulm.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CC864-077C-8690-FCA4-D78329FC1D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Gesetzliche Anforderungen im Bereich Klimaschutz in Baden-Württemberg</a:t>
            </a:r>
          </a:p>
        </p:txBody>
      </p:sp>
    </p:spTree>
    <p:extLst>
      <p:ext uri="{BB962C8B-B14F-4D97-AF65-F5344CB8AC3E}">
        <p14:creationId xmlns:p14="http://schemas.microsoft.com/office/powerpoint/2010/main" val="28174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4EC7C-C982-8B82-EDDF-F02AD730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Wesentliche Inhalte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D6CE7C-97EB-DC0F-7AC7-05E5F907A2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Kerner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005F92-69EB-7984-92CB-D5724C67C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D2F774F2-6DCF-40D4-B558-60D3D7B6ABC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6B665D-304F-A82B-294F-4756A52468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999" y="2589375"/>
            <a:ext cx="10904173" cy="3302467"/>
          </a:xfrm>
        </p:spPr>
        <p:txBody>
          <a:bodyPr/>
          <a:lstStyle/>
          <a:p>
            <a:r>
              <a:rPr lang="de-DE" sz="2000" dirty="0"/>
              <a:t>Energieausweise sind ab Erstellung 10 Jahre gültig.</a:t>
            </a:r>
          </a:p>
          <a:p>
            <a:r>
              <a:rPr lang="de-DE" sz="2000" dirty="0"/>
              <a:t>Für die Arbeiten an der Gebäudehülle sowie Heizungsanlagen müssen Unternehmens-erklärungen ausgestellt werden.</a:t>
            </a:r>
          </a:p>
          <a:p>
            <a:r>
              <a:rPr lang="de-DE" sz="2000" dirty="0"/>
              <a:t>Unternehmenserklärungen müssen mind. 10 Jahre vom Eigentümer aufbewahrt werden.</a:t>
            </a:r>
          </a:p>
          <a:p>
            <a:r>
              <a:rPr lang="de-DE" sz="2000" dirty="0"/>
              <a:t>Austauschpflicht für Ölheizungen nach 30 Jahren.</a:t>
            </a:r>
          </a:p>
          <a:p>
            <a:r>
              <a:rPr lang="de-DE" sz="2000" dirty="0"/>
              <a:t>Bei Eigentümerwechsel nach 2 Jahren, wenn die Anlage älter als 30 Jahre ist.</a:t>
            </a:r>
          </a:p>
          <a:p>
            <a:r>
              <a:rPr lang="de-DE" sz="2000" dirty="0"/>
              <a:t>Ausnahme: selbstbewohntes Ein bzw. Zweifamilienwohnhaus.</a:t>
            </a:r>
          </a:p>
          <a:p>
            <a:r>
              <a:rPr lang="de-DE" sz="2000" dirty="0"/>
              <a:t>Ausnahme: Brennwertkessel vorhanden.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739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D1A95-56B4-6615-6041-A8F07050B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820396"/>
            <a:ext cx="9491224" cy="1086042"/>
          </a:xfrm>
        </p:spPr>
        <p:txBody>
          <a:bodyPr>
            <a:normAutofit/>
          </a:bodyPr>
          <a:lstStyle/>
          <a:p>
            <a:r>
              <a:rPr lang="de-DE" dirty="0"/>
              <a:t>Klimaschutzgesetz (rechtsgültig seit 15.10.2022)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66D2C5-1C0B-513B-E908-F6F201FD36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Kerner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F83B89-640E-DBBB-EB68-7021357F9B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D2F774F2-6DCF-40D4-B558-60D3D7B6ABC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D62D49B-6FA4-A734-B359-9D38659319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998" y="2122099"/>
            <a:ext cx="10904175" cy="3560854"/>
          </a:xfrm>
        </p:spPr>
        <p:txBody>
          <a:bodyPr/>
          <a:lstStyle/>
          <a:p>
            <a:r>
              <a:rPr lang="de-DE" b="1" dirty="0"/>
              <a:t>Wesentliches Ziel:</a:t>
            </a:r>
          </a:p>
          <a:p>
            <a:r>
              <a:rPr lang="de-DE" dirty="0"/>
              <a:t>Treibhausminderung von mind. 42% gegenüber 1990 bis zum Jahre 2030 als Zwischenziel im Klimaschutzgesetz.</a:t>
            </a:r>
          </a:p>
          <a:p>
            <a:r>
              <a:rPr lang="de-DE" b="1" dirty="0"/>
              <a:t>Wesentliches Änderungen:</a:t>
            </a:r>
          </a:p>
          <a:p>
            <a:r>
              <a:rPr lang="de-DE" dirty="0"/>
              <a:t>Verpflichtende kommunale Wärmeplanung für Stadtkreise und Große Kreisstädte mit mehr als 20.000 Einwohner.</a:t>
            </a:r>
          </a:p>
          <a:p>
            <a:r>
              <a:rPr lang="de-DE" dirty="0"/>
              <a:t>Die Pflicht zur Installation von Photovoltaikanlagen bei Neubau von Wohn- und Nichtwohngebäuden.</a:t>
            </a:r>
          </a:p>
          <a:p>
            <a:r>
              <a:rPr lang="de-DE" dirty="0"/>
              <a:t>Die Pflicht zur Installation ein PV-Anlage bei Errichtung von 35 offenen Stellplätzen.</a:t>
            </a:r>
          </a:p>
          <a:p>
            <a:r>
              <a:rPr lang="de-DE" dirty="0"/>
              <a:t>Bei grundlegender Dachsanierung  an Wohn- und Nichtwohngebäuden ab 01.01.2023.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368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6FB9D-B009-9456-4A51-132C9DE5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820396"/>
            <a:ext cx="7498669" cy="870381"/>
          </a:xfrm>
        </p:spPr>
        <p:txBody>
          <a:bodyPr>
            <a:normAutofit fontScale="90000"/>
          </a:bodyPr>
          <a:lstStyle/>
          <a:p>
            <a:r>
              <a:rPr lang="de-DE" dirty="0"/>
              <a:t>PV-Pflicht-Verordnung  rechtsgültig seit 01.01.2022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2AF0D66-DD59-FC23-A882-0527157F93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Kerner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8DEF49-6076-0DC4-0A96-1C0E67EADA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D2F774F2-6DCF-40D4-B558-60D3D7B6ABC1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549BCF-4CE1-DF1C-DEE8-33F5C62899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999" y="2940424"/>
            <a:ext cx="10904174" cy="2742528"/>
          </a:xfrm>
        </p:spPr>
        <p:txBody>
          <a:bodyPr/>
          <a:lstStyle/>
          <a:p>
            <a:r>
              <a:rPr lang="de-DE" sz="2000" dirty="0"/>
              <a:t>PV-Pflicht Verordnung konkretisiert die Vorgaben aus dem Klimaschutzgesetz.</a:t>
            </a:r>
          </a:p>
          <a:p>
            <a:r>
              <a:rPr lang="de-DE" sz="2000" dirty="0"/>
              <a:t>Diese Rechtsverordnung trifft nähere Regelungen zu den Pflichten zur Installation von Photovoltaikanlagen beim Neubau von Wohn und Nichtwohngebäuden, von offenen Parkplätzen und bei grundlegenden Dachsanierungen.</a:t>
            </a:r>
          </a:p>
          <a:p>
            <a:r>
              <a:rPr lang="de-DE" sz="2000" dirty="0"/>
              <a:t>Erste Anlaufstelle für die Bürger sind die Baugenehmigungsbehörden (in Neckarsulm: das Bauverwaltungsamt).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245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538414-89BB-D1E0-57DD-53B4E37B7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Grundzüge der Photovoltaikpflicht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B33EA40-7921-0E06-9D11-95F56FC1C0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Kerner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93FB06-6066-151B-0ECE-3FBEF56F9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D2F774F2-6DCF-40D4-B558-60D3D7B6ABC1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AFB405C-D95D-AA45-E8EE-24E96A758A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999" y="2644588"/>
            <a:ext cx="10904173" cy="3038364"/>
          </a:xfrm>
        </p:spPr>
        <p:txBody>
          <a:bodyPr/>
          <a:lstStyle/>
          <a:p>
            <a:r>
              <a:rPr lang="de-DE" sz="1700" dirty="0"/>
              <a:t>Maßstab: Erfüllung der Pflicht muss zumutbar sein,</a:t>
            </a:r>
          </a:p>
          <a:p>
            <a:r>
              <a:rPr lang="de-DE" sz="1700" dirty="0"/>
              <a:t>Pflicht greift nur, wenn eine zur Solarnutzung geeignete Dach oder Stellplatzfläche vorhanden ist,</a:t>
            </a:r>
          </a:p>
          <a:p>
            <a:r>
              <a:rPr lang="de-DE" sz="1700" dirty="0"/>
              <a:t>Umfang der Mindestnutzung ist so angelegt, dass eine Photovoltaikanlage wirtschaftlich betrieben werden kann,</a:t>
            </a:r>
          </a:p>
          <a:p>
            <a:r>
              <a:rPr lang="de-DE" sz="1700" dirty="0"/>
              <a:t>Investitionskosten können im Lauf einer regulären Betriebsdauer amortisiert werden,</a:t>
            </a:r>
          </a:p>
          <a:p>
            <a:r>
              <a:rPr lang="de-DE" sz="1700" b="1" dirty="0"/>
              <a:t>nicht</a:t>
            </a:r>
            <a:r>
              <a:rPr lang="de-DE" sz="1700" dirty="0"/>
              <a:t>: maximal möglicher Vertrag,</a:t>
            </a:r>
          </a:p>
          <a:p>
            <a:r>
              <a:rPr lang="de-DE" sz="1700" dirty="0"/>
              <a:t>Freiwillig kann mehr Photovoltaik installiert werden,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774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07F53-D098-658B-34E1-D18E869FB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Grundzüge der Photovoltaikpflicht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8FCD564-A361-01A1-14A2-630B0570D3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Kerner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EB8B71-EBD4-658B-DCB2-9790348F33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D2F774F2-6DCF-40D4-B558-60D3D7B6ABC1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53ABC72-99CA-89BE-5AA0-272239672F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999" y="3092824"/>
            <a:ext cx="10904174" cy="2590128"/>
          </a:xfrm>
        </p:spPr>
        <p:txBody>
          <a:bodyPr/>
          <a:lstStyle/>
          <a:p>
            <a:r>
              <a:rPr lang="de-DE" sz="2000" dirty="0"/>
              <a:t>Bauherren </a:t>
            </a:r>
            <a:r>
              <a:rPr lang="de-DE" sz="2000" b="1" dirty="0"/>
              <a:t>grundsätzlich eigenverantwortlich</a:t>
            </a:r>
          </a:p>
          <a:p>
            <a:r>
              <a:rPr lang="de-DE" sz="2000" dirty="0"/>
              <a:t>Nachweis der Pflichterfüllung:</a:t>
            </a:r>
          </a:p>
          <a:p>
            <a:r>
              <a:rPr lang="de-DE" sz="2000" dirty="0"/>
              <a:t>Spätestens 12 Monate nach Baufertigstellung,</a:t>
            </a:r>
          </a:p>
          <a:p>
            <a:r>
              <a:rPr lang="de-DE" sz="2000" dirty="0"/>
              <a:t>Registrierungsbestätigung im sog. Marktstammdatenregister.            </a:t>
            </a:r>
          </a:p>
          <a:p>
            <a:pPr marL="457200" lvl="1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683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E1AF7-923C-0208-A498-873CD194E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Grundlegende Dachsanierung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64672EC-AA0D-BA72-F100-2389B7E0FA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Kerner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03F9DE-8B10-D9AF-18BC-931645BDEF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D2F774F2-6DCF-40D4-B558-60D3D7B6ABC1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5226E2D-44B3-BA67-FAEF-B302BCA1DE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999" y="3110753"/>
            <a:ext cx="10904174" cy="2572199"/>
          </a:xfrm>
        </p:spPr>
        <p:txBody>
          <a:bodyPr/>
          <a:lstStyle/>
          <a:p>
            <a:r>
              <a:rPr lang="de-DE" sz="2000" dirty="0"/>
              <a:t>Vollständige Erneuerung der</a:t>
            </a:r>
            <a:r>
              <a:rPr lang="de-DE" sz="2000" b="1" dirty="0"/>
              <a:t> Abdichtung </a:t>
            </a:r>
            <a:r>
              <a:rPr lang="de-DE" sz="2000" dirty="0"/>
              <a:t>oder </a:t>
            </a:r>
            <a:r>
              <a:rPr lang="de-DE" sz="2000" b="1" dirty="0"/>
              <a:t>Eindeckung </a:t>
            </a:r>
            <a:r>
              <a:rPr lang="de-DE" sz="2000" dirty="0"/>
              <a:t>eines Daches, auch bei Wiederverwendung von Baustoffen,</a:t>
            </a:r>
          </a:p>
          <a:p>
            <a:r>
              <a:rPr lang="de-DE" sz="2000" dirty="0"/>
              <a:t>Nicht erforderlich: Erneuerung der darunterliegenden Lattungen/ Schalungen.</a:t>
            </a:r>
          </a:p>
          <a:p>
            <a:r>
              <a:rPr lang="de-DE" sz="2000" dirty="0"/>
              <a:t>Ausnahme: Behebung kurzfristig eingetretener Schäden (z.B. Sturmschäden),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45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1A0E9-E7DE-4EE6-309B-0724ECE1C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820396"/>
            <a:ext cx="7703864" cy="649481"/>
          </a:xfrm>
        </p:spPr>
        <p:txBody>
          <a:bodyPr>
            <a:normAutofit/>
          </a:bodyPr>
          <a:lstStyle/>
          <a:p>
            <a:r>
              <a:rPr lang="de-DE" dirty="0"/>
              <a:t>Anwendungsbereich Eignungsfläche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3CDB80E-23A9-025A-1EF7-4F29A150DF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Kerner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E161D0-A2FB-62C6-4E87-7F25751F49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D2F774F2-6DCF-40D4-B558-60D3D7B6ABC1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6FAE0D4-C610-CD71-1F83-502F75BC0E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999" y="2805953"/>
            <a:ext cx="10904174" cy="2876999"/>
          </a:xfrm>
        </p:spPr>
        <p:txBody>
          <a:bodyPr/>
          <a:lstStyle/>
          <a:p>
            <a:r>
              <a:rPr lang="de-DE" sz="2000" dirty="0"/>
              <a:t>Steildach: Neigung von 20 bis 60 Grad, nach Westen, Osten und allen dazwischenliegenden Himmelsrichtungen,</a:t>
            </a:r>
          </a:p>
          <a:p>
            <a:r>
              <a:rPr lang="de-DE" sz="2000" dirty="0"/>
              <a:t>Einzeldachfläche mit zusammenhängender Mindestfläche von 20 m²,</a:t>
            </a:r>
          </a:p>
          <a:p>
            <a:r>
              <a:rPr lang="de-DE" sz="2000" dirty="0"/>
              <a:t>Flachdach: keine weiteren Anforderungen,</a:t>
            </a:r>
          </a:p>
          <a:p>
            <a:r>
              <a:rPr lang="de-DE" sz="2000" dirty="0"/>
              <a:t>Mindestmodulfläche = 60% der solargeeigneten Einzeldachfläche,</a:t>
            </a:r>
          </a:p>
          <a:p>
            <a:r>
              <a:rPr lang="de-DE" sz="2000" dirty="0"/>
              <a:t>Alternativ: 0,06 KWp der überbauten Grundstücksfläche, bezogen auf das Hausdach.</a:t>
            </a:r>
          </a:p>
        </p:txBody>
      </p:sp>
    </p:spTree>
    <p:extLst>
      <p:ext uri="{BB962C8B-B14F-4D97-AF65-F5344CB8AC3E}">
        <p14:creationId xmlns:p14="http://schemas.microsoft.com/office/powerpoint/2010/main" val="247998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D2D62-94DA-DA0A-60C2-37B73304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E11910C-8076-61B3-FBB1-D9C683E2A7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31348" y="6252849"/>
            <a:ext cx="6179321" cy="216000"/>
          </a:xfrm>
        </p:spPr>
        <p:txBody>
          <a:bodyPr/>
          <a:lstStyle/>
          <a:p>
            <a:r>
              <a:rPr lang="de-DE" dirty="0"/>
              <a:t>Kerner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EEA23F-D44F-807B-687E-5F22666C90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D2F774F2-6DCF-40D4-B558-60D3D7B6ABC1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544927F-F6C6-0075-4CE2-2486F2465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C36517AD-380E-4041-29C7-3313B3367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483804"/>
              </p:ext>
            </p:extLst>
          </p:nvPr>
        </p:nvGraphicFramePr>
        <p:xfrm>
          <a:off x="412376" y="497151"/>
          <a:ext cx="11103797" cy="5577752"/>
        </p:xfrm>
        <a:graphic>
          <a:graphicData uri="http://schemas.openxmlformats.org/drawingml/2006/table">
            <a:tbl>
              <a:tblPr firstRow="1" firstCol="1" bandRow="1"/>
              <a:tblGrid>
                <a:gridCol w="1885748">
                  <a:extLst>
                    <a:ext uri="{9D8B030D-6E8A-4147-A177-3AD203B41FA5}">
                      <a16:colId xmlns:a16="http://schemas.microsoft.com/office/drawing/2014/main" val="1944414998"/>
                    </a:ext>
                  </a:extLst>
                </a:gridCol>
                <a:gridCol w="1384827">
                  <a:extLst>
                    <a:ext uri="{9D8B030D-6E8A-4147-A177-3AD203B41FA5}">
                      <a16:colId xmlns:a16="http://schemas.microsoft.com/office/drawing/2014/main" val="3830669480"/>
                    </a:ext>
                  </a:extLst>
                </a:gridCol>
                <a:gridCol w="2649542">
                  <a:extLst>
                    <a:ext uri="{9D8B030D-6E8A-4147-A177-3AD203B41FA5}">
                      <a16:colId xmlns:a16="http://schemas.microsoft.com/office/drawing/2014/main" val="4203001275"/>
                    </a:ext>
                  </a:extLst>
                </a:gridCol>
                <a:gridCol w="2469067">
                  <a:extLst>
                    <a:ext uri="{9D8B030D-6E8A-4147-A177-3AD203B41FA5}">
                      <a16:colId xmlns:a16="http://schemas.microsoft.com/office/drawing/2014/main" val="3009314913"/>
                    </a:ext>
                  </a:extLst>
                </a:gridCol>
                <a:gridCol w="2714613">
                  <a:extLst>
                    <a:ext uri="{9D8B030D-6E8A-4147-A177-3AD203B41FA5}">
                      <a16:colId xmlns:a16="http://schemas.microsoft.com/office/drawing/2014/main" val="1108209098"/>
                    </a:ext>
                  </a:extLst>
                </a:gridCol>
              </a:tblGrid>
              <a:tr h="664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Pflicht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Auftakt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Solareignung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Mindest-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Modulfläche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wirtschaftl.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unzumutbar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17145"/>
                  </a:ext>
                </a:extLst>
              </a:tr>
              <a:tr h="776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Neubau Parkplatz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( &gt; 35 Stellpl.)</a:t>
                      </a:r>
                    </a:p>
                  </a:txBody>
                  <a:tcPr marL="41251" marR="41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01.01.2022</a:t>
                      </a:r>
                      <a:endParaRPr lang="de-DE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Mind. 4 PKW- Stellplätze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10° Neigung der Stellplätze</a:t>
                      </a:r>
                    </a:p>
                  </a:txBody>
                  <a:tcPr marL="41251" marR="41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60 % der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Eignungsfläche</a:t>
                      </a:r>
                    </a:p>
                  </a:txBody>
                  <a:tcPr marL="41251" marR="41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PV- Kosten mehr als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30 % der Baukosten</a:t>
                      </a:r>
                    </a:p>
                  </a:txBody>
                  <a:tcPr marL="41251" marR="41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371154"/>
                  </a:ext>
                </a:extLst>
              </a:tr>
              <a:tr h="1569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Neubau NWG</a:t>
                      </a:r>
                    </a:p>
                  </a:txBody>
                  <a:tcPr marL="41251" marR="41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01.01.2022</a:t>
                      </a:r>
                    </a:p>
                  </a:txBody>
                  <a:tcPr marL="41251" marR="41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mind. 20 m² Fläche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max. 60 ° Neigung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Osten bis Westen zur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Südlichen Hemisphäre</a:t>
                      </a:r>
                    </a:p>
                  </a:txBody>
                  <a:tcPr marL="41251" marR="41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 oder 75 %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 Eignungsfläche</a:t>
                      </a:r>
                    </a:p>
                  </a:txBody>
                  <a:tcPr marL="41251" marR="4125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PV- Kosten mehr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als 20 % der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Baukosten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251" marR="41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164754"/>
                  </a:ext>
                </a:extLst>
              </a:tr>
              <a:tr h="1343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Neubau WG</a:t>
                      </a:r>
                    </a:p>
                  </a:txBody>
                  <a:tcPr marL="41251" marR="41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01.05.2022</a:t>
                      </a:r>
                    </a:p>
                  </a:txBody>
                  <a:tcPr marL="41251" marR="41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Ggf. solare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Einstrahlungsmenge: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mind.75% betragen</a:t>
                      </a:r>
                    </a:p>
                  </a:txBody>
                  <a:tcPr marL="41251" marR="41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Alternativ 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 KWp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m² überbaute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Grundstücksfläche</a:t>
                      </a:r>
                    </a:p>
                  </a:txBody>
                  <a:tcPr marL="41251" marR="4125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PV-Kosten mehr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Als 10 % der Baukosten</a:t>
                      </a:r>
                    </a:p>
                  </a:txBody>
                  <a:tcPr marL="41251" marR="41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589955"/>
                  </a:ext>
                </a:extLst>
              </a:tr>
              <a:tr h="11874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Grundlegende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Dachsanierung</a:t>
                      </a:r>
                    </a:p>
                  </a:txBody>
                  <a:tcPr marL="41251" marR="41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01.01.2023</a:t>
                      </a:r>
                    </a:p>
                  </a:txBody>
                  <a:tcPr marL="41251" marR="41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1" marR="41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251" marR="4125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Netzanschluss-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  sonstige Systemkosten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70% der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Kosten</a:t>
                      </a:r>
                    </a:p>
                  </a:txBody>
                  <a:tcPr marL="41251" marR="41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853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8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E6080F-F686-4DE6-ADF5-71A87F6E7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Kostenlose Beratung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A656402-D9A6-4FDE-7D54-0CA5721B92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Kerner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93F18A-01ED-435D-F6E3-45671544C8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D2F774F2-6DCF-40D4-B558-60D3D7B6ABC1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63FA3D1-5BCC-BB53-D09F-EEE1DD5A01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998" y="1923691"/>
            <a:ext cx="10904175" cy="4113913"/>
          </a:xfrm>
        </p:spPr>
        <p:txBody>
          <a:bodyPr/>
          <a:lstStyle/>
          <a:p>
            <a:r>
              <a:rPr lang="de-DE" sz="2000" dirty="0"/>
              <a:t>Energiestartberatung des Landkreises in den einzelnen Kommunen (auch in Neckarsulm), kostenfreie und neutrale Energieberatung durch qualifizierte Energieberater.</a:t>
            </a:r>
          </a:p>
          <a:p>
            <a:r>
              <a:rPr lang="de-DE" sz="2000" dirty="0"/>
              <a:t>Termine müssen über das Internet gebucht werden, </a:t>
            </a:r>
          </a:p>
          <a:p>
            <a:r>
              <a:rPr lang="de-DE" sz="2000" dirty="0"/>
              <a:t>Im Internet zu finden: </a:t>
            </a:r>
            <a:r>
              <a:rPr lang="de-DE" sz="2000" dirty="0">
                <a:hlinkClick r:id="rId2"/>
              </a:rPr>
              <a:t>www.landkreis-heilbronn.de/klimaschutz</a:t>
            </a:r>
            <a:endParaRPr lang="de-DE" sz="2000" dirty="0"/>
          </a:p>
          <a:p>
            <a:r>
              <a:rPr lang="de-DE" sz="2000" dirty="0"/>
              <a:t>Ebenso sind unter der vorher genannten Internetadresse noch folgende wichtige Details abrufbar: Fördermittelsuche, CO</a:t>
            </a:r>
            <a:r>
              <a:rPr lang="de-DE" sz="2000" baseline="-25000" dirty="0"/>
              <a:t>2</a:t>
            </a:r>
            <a:r>
              <a:rPr lang="de-DE" sz="2000" dirty="0"/>
              <a:t> Rechner und Energiesparcheck,</a:t>
            </a:r>
          </a:p>
          <a:p>
            <a:r>
              <a:rPr lang="de-DE" sz="2000" dirty="0"/>
              <a:t>Die Kostenlose Energieberatung kann auch über die Verbraucherzentrale Baden-Württemberg erfolgen, die unabhängig, kompetent und nah ist.</a:t>
            </a:r>
          </a:p>
          <a:p>
            <a:r>
              <a:rPr lang="de-DE" sz="2000" dirty="0"/>
              <a:t>Terminvereinbarung unter Tel: 0800-809 802 400</a:t>
            </a:r>
          </a:p>
          <a:p>
            <a:r>
              <a:rPr lang="de-DE" sz="2000" dirty="0"/>
              <a:t>Verbraucherzentrale in Neckarsulm.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CE3427-7BAA-8C93-30E3-EAC12518D6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76912" y="2589375"/>
            <a:ext cx="1497251" cy="3093577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593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2329F-D972-5166-D23D-F1A2F072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Kontaktdaten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B156A2A-6B7D-C243-1E04-D8D0584774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Kerner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0815C7-BFBF-C8AC-3793-36507A768C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D2F774F2-6DCF-40D4-B558-60D3D7B6ABC1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3DCF4F-AD9A-81B9-7FAA-FF30E0992A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000" dirty="0"/>
              <a:t>Harald Kerner</a:t>
            </a:r>
          </a:p>
          <a:p>
            <a:r>
              <a:rPr lang="de-DE" sz="2000" dirty="0"/>
              <a:t>Bauverwaltungsamt</a:t>
            </a:r>
          </a:p>
          <a:p>
            <a:r>
              <a:rPr lang="de-DE" sz="2000" dirty="0"/>
              <a:t>Marktstr.18</a:t>
            </a:r>
          </a:p>
          <a:p>
            <a:r>
              <a:rPr lang="de-DE" sz="2000" dirty="0"/>
              <a:t>E-Mail: </a:t>
            </a:r>
            <a:r>
              <a:rPr lang="de-DE" sz="2000" dirty="0">
                <a:hlinkClick r:id="rId2"/>
              </a:rPr>
              <a:t>harald.kerner@neckarsulm.de</a:t>
            </a:r>
            <a:endParaRPr lang="de-DE" sz="2000" dirty="0"/>
          </a:p>
          <a:p>
            <a:r>
              <a:rPr lang="de-DE" sz="2000" dirty="0"/>
              <a:t>Tel:07132-35-365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574EC04-60FB-464A-321C-3599AF570C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9854" y="2589374"/>
            <a:ext cx="4784310" cy="3093577"/>
          </a:xfrm>
        </p:spPr>
        <p:txBody>
          <a:bodyPr/>
          <a:lstStyle/>
          <a:p>
            <a:r>
              <a:rPr lang="de-DE" sz="1800" b="1" dirty="0"/>
              <a:t>Diese Präsentation finden Sie auch auf der Homepage der Stadt Neckarsulm unter:</a:t>
            </a:r>
          </a:p>
          <a:p>
            <a:pPr marL="0" indent="0">
              <a:buNone/>
            </a:pPr>
            <a:r>
              <a:rPr lang="de-DE" i="1" dirty="0"/>
              <a:t>     „Unsere Dienstleistungen“ </a:t>
            </a:r>
          </a:p>
          <a:p>
            <a:pPr marL="0" indent="0">
              <a:buNone/>
            </a:pPr>
            <a:r>
              <a:rPr lang="de-DE" i="1" dirty="0">
                <a:sym typeface="Wingdings" panose="05000000000000000000" pitchFamily="2" charset="2"/>
              </a:rPr>
              <a:t>	 „Formulare &amp; Infoblätter“</a:t>
            </a:r>
          </a:p>
          <a:p>
            <a:pPr marL="0" indent="0">
              <a:buNone/>
            </a:pPr>
            <a:r>
              <a:rPr lang="de-DE" i="1" dirty="0">
                <a:sym typeface="Wingdings" panose="05000000000000000000" pitchFamily="2" charset="2"/>
              </a:rPr>
              <a:t>	  	   „Bauverwaltung“</a:t>
            </a:r>
          </a:p>
          <a:p>
            <a:pPr marL="0" indent="0">
              <a:buNone/>
            </a:pPr>
            <a:endParaRPr lang="de-DE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i="1" dirty="0">
                <a:sym typeface="Wingdings" panose="05000000000000000000" pitchFamily="2" charset="2"/>
              </a:rPr>
              <a:t>       </a:t>
            </a:r>
            <a:r>
              <a:rPr lang="de-DE" b="1" dirty="0">
                <a:sym typeface="Wingdings" panose="05000000000000000000" pitchFamily="2" charset="2"/>
              </a:rPr>
              <a:t>Titel:  </a:t>
            </a:r>
            <a:r>
              <a:rPr lang="de-DE" i="1" dirty="0">
                <a:sym typeface="Wingdings" panose="05000000000000000000" pitchFamily="2" charset="2"/>
              </a:rPr>
              <a:t>„Gesetzliche Anforderungen im Bereich</a:t>
            </a:r>
          </a:p>
          <a:p>
            <a:pPr marL="0" indent="0">
              <a:buNone/>
            </a:pPr>
            <a:r>
              <a:rPr lang="de-DE" i="1" dirty="0">
                <a:sym typeface="Wingdings" panose="05000000000000000000" pitchFamily="2" charset="2"/>
              </a:rPr>
              <a:t>                     Klimaschutz in Baden-Württemberg“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99874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F4E141B-77DD-6E3A-C800-8635D58C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Gesetze und Verordnungen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63F4F4-5D07-AC93-C997-A5B00EDF8D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Kerner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F3751D-5B81-97B0-1F86-7C647685DD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D2F774F2-6DCF-40D4-B558-60D3D7B6ABC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021D194-CFFB-700D-3745-BAA92122CB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999" y="2589375"/>
            <a:ext cx="10904173" cy="3093577"/>
          </a:xfrm>
        </p:spPr>
        <p:txBody>
          <a:bodyPr/>
          <a:lstStyle/>
          <a:p>
            <a:r>
              <a:rPr lang="de-DE" sz="2000" dirty="0"/>
              <a:t>Erneuerbare Wärme Gesetz (EWärmeG) des Landes Baden Württemberg, rechtsgültig seit 01.07.2015</a:t>
            </a:r>
          </a:p>
          <a:p>
            <a:r>
              <a:rPr lang="de-DE" sz="2000" dirty="0"/>
              <a:t>Gebäude Energiegesetz (GEG) Bundesgesetz gilt in allen Bundesländern gleich, rechtsgültig seit dem 01.11.2020 </a:t>
            </a:r>
            <a:r>
              <a:rPr lang="de-DE" sz="2000" b="1" dirty="0"/>
              <a:t>hier: </a:t>
            </a:r>
            <a:r>
              <a:rPr lang="de-DE" sz="2000" dirty="0"/>
              <a:t>Zusammenführung der seitherigen Energieeinsparverordnung ENEV sowie dem Erneuerbaren-Energien-Wärmegesetz (EEWärmeG)</a:t>
            </a:r>
          </a:p>
          <a:p>
            <a:r>
              <a:rPr lang="de-DE" sz="2000" dirty="0"/>
              <a:t>Klimaschutzgesetz des Landes Baden Württemberg, rechtsgültig seit dem 15.10.2020</a:t>
            </a:r>
          </a:p>
          <a:p>
            <a:r>
              <a:rPr lang="de-DE" sz="2000" dirty="0"/>
              <a:t>Photovoltaik-Pflicht-Verordnung, rechtsgültig seit dem 01.01.2022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60151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67453-A43D-3FDF-D14C-151B85F4C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Geltungsbereich EWärmeG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28E6CAA-D6E6-68A5-9A81-03C0648327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Kerner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BD006D-6E7A-B668-B763-7342F1FE3C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D2F774F2-6DCF-40D4-B558-60D3D7B6ABC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4935679-9E34-8926-8F46-1BA38EADFF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999" y="2589375"/>
            <a:ext cx="10904174" cy="3093577"/>
          </a:xfrm>
        </p:spPr>
        <p:txBody>
          <a:bodyPr/>
          <a:lstStyle/>
          <a:p>
            <a:r>
              <a:rPr lang="de-DE" sz="2000" dirty="0"/>
              <a:t>alle Gebäude in Baden Württemberg</a:t>
            </a:r>
          </a:p>
          <a:p>
            <a:r>
              <a:rPr lang="de-DE" sz="2000" dirty="0"/>
              <a:t>die vor 2009 errichtet,</a:t>
            </a:r>
          </a:p>
          <a:p>
            <a:r>
              <a:rPr lang="de-DE" sz="2000" dirty="0"/>
              <a:t>unter Einsatz von Energie beheizt werden,</a:t>
            </a:r>
          </a:p>
          <a:p>
            <a:r>
              <a:rPr lang="de-DE" sz="2000" dirty="0"/>
              <a:t>Wohnfläche bzw. Nettogrundfläche größer 50 m²</a:t>
            </a:r>
          </a:p>
          <a:p>
            <a:r>
              <a:rPr lang="de-DE" sz="2000" dirty="0"/>
              <a:t>Erweiterung des Geltungsbereiches auch auf Nichtwohngebäude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5000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EBCA9-C912-44B2-EAC7-F22E9F41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Wann entsteht die Pflicht?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A58F7E6-77F0-061F-2887-74A41A1A1B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Kerner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A85C8A-3FCC-9BAC-9A6A-C7CCC65147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D2F774F2-6DCF-40D4-B558-60D3D7B6ABC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C35EF2-C4CE-97CE-E7EC-A8E4383CAC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3" y="2589375"/>
            <a:ext cx="10817909" cy="3093577"/>
          </a:xfrm>
        </p:spPr>
        <p:txBody>
          <a:bodyPr/>
          <a:lstStyle/>
          <a:p>
            <a:r>
              <a:rPr lang="de-DE" sz="2000" dirty="0"/>
              <a:t>Bei Austausch der Heizungsanlage oder nachträglicher Einbau einer Heizungsanlage,</a:t>
            </a:r>
          </a:p>
          <a:p>
            <a:r>
              <a:rPr lang="de-DE" sz="2000" dirty="0"/>
              <a:t>Austausch eines zentralen Wärmerzeugers von Raumwärme oder</a:t>
            </a:r>
          </a:p>
          <a:p>
            <a:r>
              <a:rPr lang="de-DE" sz="2000" dirty="0"/>
              <a:t>Raumwärme und Warmwasser,</a:t>
            </a:r>
          </a:p>
          <a:p>
            <a:r>
              <a:rPr lang="de-DE" sz="2000" dirty="0"/>
              <a:t>Erstmaliger Einbau eines zentralen Wärmeerzeugers,</a:t>
            </a:r>
          </a:p>
          <a:p>
            <a:r>
              <a:rPr lang="de-DE" sz="2000" dirty="0"/>
              <a:t>Anschluss an Wärmenetz</a:t>
            </a:r>
          </a:p>
        </p:txBody>
      </p:sp>
    </p:spTree>
    <p:extLst>
      <p:ext uri="{BB962C8B-B14F-4D97-AF65-F5344CB8AC3E}">
        <p14:creationId xmlns:p14="http://schemas.microsoft.com/office/powerpoint/2010/main" val="338916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EA7D7-3277-0118-795F-076BE1468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755454"/>
            <a:ext cx="6844469" cy="649481"/>
          </a:xfrm>
          <a:solidFill>
            <a:schemeClr val="accent1"/>
          </a:solidFill>
          <a:ln>
            <a:solidFill>
              <a:srgbClr val="002060"/>
            </a:solidFill>
          </a:ln>
        </p:spPr>
        <p:txBody>
          <a:bodyPr anchor="ctr">
            <a:norm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Erfüllungsoptionen (vollständig oder teilweise)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D31C66-3D04-3A77-B34D-A67D0F47CC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Kerner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10C739-45F9-2263-708F-608BAFE5ED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D2F774F2-6DCF-40D4-B558-60D3D7B6ABC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1B8431A-D02E-BE10-D345-F9C0551696D6}"/>
              </a:ext>
            </a:extLst>
          </p:cNvPr>
          <p:cNvSpPr/>
          <p:nvPr/>
        </p:nvSpPr>
        <p:spPr>
          <a:xfrm>
            <a:off x="612001" y="2165230"/>
            <a:ext cx="2614278" cy="2820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133B75-641B-F825-99C3-BF81B4A332FD}"/>
              </a:ext>
            </a:extLst>
          </p:cNvPr>
          <p:cNvSpPr txBox="1"/>
          <p:nvPr/>
        </p:nvSpPr>
        <p:spPr>
          <a:xfrm>
            <a:off x="810882" y="2424022"/>
            <a:ext cx="2614279" cy="2585323"/>
          </a:xfrm>
          <a:prstGeom prst="rect">
            <a:avLst/>
          </a:prstGeom>
          <a:solidFill>
            <a:schemeClr val="accent1"/>
          </a:solidFill>
          <a:ln>
            <a:solidFill>
              <a:srgbClr val="00537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Einsatz von 15 %</a:t>
            </a:r>
          </a:p>
          <a:p>
            <a:r>
              <a:rPr lang="de-DE" b="1" dirty="0">
                <a:solidFill>
                  <a:schemeClr val="bg1"/>
                </a:solidFill>
              </a:rPr>
              <a:t>Erneuerbaren Energien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Solarthermie</a:t>
            </a:r>
          </a:p>
          <a:p>
            <a:r>
              <a:rPr lang="de-DE" dirty="0">
                <a:solidFill>
                  <a:schemeClr val="bg1"/>
                </a:solidFill>
              </a:rPr>
              <a:t>Holzzentralheizung</a:t>
            </a:r>
          </a:p>
          <a:p>
            <a:r>
              <a:rPr lang="de-DE" dirty="0">
                <a:solidFill>
                  <a:schemeClr val="bg1"/>
                </a:solidFill>
              </a:rPr>
              <a:t>Einzelraumfeuerung</a:t>
            </a:r>
          </a:p>
          <a:p>
            <a:r>
              <a:rPr lang="de-DE" dirty="0">
                <a:solidFill>
                  <a:schemeClr val="bg1"/>
                </a:solidFill>
              </a:rPr>
              <a:t>Wärmepumpe</a:t>
            </a:r>
          </a:p>
          <a:p>
            <a:r>
              <a:rPr lang="de-DE" dirty="0">
                <a:solidFill>
                  <a:schemeClr val="bg1"/>
                </a:solidFill>
              </a:rPr>
              <a:t>Biogas: 10%</a:t>
            </a:r>
          </a:p>
          <a:p>
            <a:r>
              <a:rPr lang="de-DE" dirty="0">
                <a:solidFill>
                  <a:schemeClr val="bg1"/>
                </a:solidFill>
              </a:rPr>
              <a:t>Bioöl: 10%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D067391-CD6A-7FCF-33FD-19F3096FB133}"/>
              </a:ext>
            </a:extLst>
          </p:cNvPr>
          <p:cNvSpPr txBox="1"/>
          <p:nvPr/>
        </p:nvSpPr>
        <p:spPr>
          <a:xfrm>
            <a:off x="3816951" y="2514600"/>
            <a:ext cx="2070339" cy="2862322"/>
          </a:xfrm>
          <a:prstGeom prst="rect">
            <a:avLst/>
          </a:prstGeom>
          <a:solidFill>
            <a:schemeClr val="accent1"/>
          </a:solidFill>
          <a:ln>
            <a:solidFill>
              <a:srgbClr val="00537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Energieeinsparung durch</a:t>
            </a:r>
          </a:p>
          <a:p>
            <a:r>
              <a:rPr lang="de-DE" b="1" dirty="0">
                <a:solidFill>
                  <a:schemeClr val="bg1"/>
                </a:solidFill>
              </a:rPr>
              <a:t>Baulichen</a:t>
            </a:r>
          </a:p>
          <a:p>
            <a:r>
              <a:rPr lang="de-DE" b="1" dirty="0">
                <a:solidFill>
                  <a:schemeClr val="bg1"/>
                </a:solidFill>
              </a:rPr>
              <a:t>Wärmeschutz</a:t>
            </a:r>
          </a:p>
          <a:p>
            <a:r>
              <a:rPr lang="de-DE" b="1" dirty="0">
                <a:solidFill>
                  <a:schemeClr val="bg1"/>
                </a:solidFill>
              </a:rPr>
              <a:t>(Dämmung) 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Dach</a:t>
            </a:r>
          </a:p>
          <a:p>
            <a:r>
              <a:rPr lang="de-DE" dirty="0">
                <a:solidFill>
                  <a:schemeClr val="bg1"/>
                </a:solidFill>
              </a:rPr>
              <a:t>Außenwand</a:t>
            </a:r>
          </a:p>
          <a:p>
            <a:r>
              <a:rPr lang="de-DE" dirty="0">
                <a:solidFill>
                  <a:schemeClr val="bg1"/>
                </a:solidFill>
              </a:rPr>
              <a:t>Kellerdecke</a:t>
            </a:r>
          </a:p>
          <a:p>
            <a:r>
              <a:rPr lang="de-DE" dirty="0">
                <a:solidFill>
                  <a:schemeClr val="bg1"/>
                </a:solidFill>
              </a:rPr>
              <a:t>Gesamthülle HT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225AE92-AC36-13F7-1FA5-ED5FC95C3BA0}"/>
              </a:ext>
            </a:extLst>
          </p:cNvPr>
          <p:cNvSpPr txBox="1"/>
          <p:nvPr/>
        </p:nvSpPr>
        <p:spPr>
          <a:xfrm>
            <a:off x="6279080" y="3334735"/>
            <a:ext cx="1802921" cy="1200329"/>
          </a:xfrm>
          <a:prstGeom prst="rect">
            <a:avLst/>
          </a:prstGeom>
          <a:solidFill>
            <a:schemeClr val="accent1"/>
          </a:solidFill>
          <a:ln>
            <a:solidFill>
              <a:srgbClr val="00537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Gebäude-</a:t>
            </a:r>
          </a:p>
          <a:p>
            <a:r>
              <a:rPr lang="de-DE" dirty="0">
                <a:solidFill>
                  <a:schemeClr val="bg1"/>
                </a:solidFill>
              </a:rPr>
              <a:t>Individueller</a:t>
            </a:r>
          </a:p>
          <a:p>
            <a:r>
              <a:rPr lang="de-DE" dirty="0">
                <a:solidFill>
                  <a:schemeClr val="bg1"/>
                </a:solidFill>
              </a:rPr>
              <a:t>energetischer</a:t>
            </a:r>
          </a:p>
          <a:p>
            <a:r>
              <a:rPr lang="de-DE" b="1" dirty="0">
                <a:solidFill>
                  <a:schemeClr val="bg1"/>
                </a:solidFill>
              </a:rPr>
              <a:t>Sanierungsplan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CCF664A-0BAF-223B-0712-8E922C7C1428}"/>
              </a:ext>
            </a:extLst>
          </p:cNvPr>
          <p:cNvSpPr txBox="1"/>
          <p:nvPr/>
        </p:nvSpPr>
        <p:spPr>
          <a:xfrm>
            <a:off x="8678174" y="2700068"/>
            <a:ext cx="2173856" cy="2308324"/>
          </a:xfrm>
          <a:prstGeom prst="rect">
            <a:avLst/>
          </a:prstGeom>
          <a:solidFill>
            <a:schemeClr val="accent1"/>
          </a:solidFill>
          <a:ln>
            <a:solidFill>
              <a:srgbClr val="00537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Sonstige Ersatz-</a:t>
            </a:r>
          </a:p>
          <a:p>
            <a:r>
              <a:rPr lang="de-DE" dirty="0">
                <a:solidFill>
                  <a:schemeClr val="bg1"/>
                </a:solidFill>
              </a:rPr>
              <a:t>Maßnahmen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Kraft-Wärme-</a:t>
            </a:r>
          </a:p>
          <a:p>
            <a:r>
              <a:rPr lang="de-DE" dirty="0">
                <a:solidFill>
                  <a:schemeClr val="bg1"/>
                </a:solidFill>
              </a:rPr>
              <a:t>Kopplung ,(BHKW)</a:t>
            </a:r>
          </a:p>
          <a:p>
            <a:r>
              <a:rPr lang="de-DE" dirty="0">
                <a:solidFill>
                  <a:schemeClr val="bg1"/>
                </a:solidFill>
              </a:rPr>
              <a:t>Anschluss an ein Wärmenetz,</a:t>
            </a:r>
          </a:p>
          <a:p>
            <a:r>
              <a:rPr lang="de-DE" b="1" dirty="0">
                <a:solidFill>
                  <a:schemeClr val="bg1"/>
                </a:solidFill>
              </a:rPr>
              <a:t>Photovoltaik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44B5DA4C-B50B-A282-D75C-9DEF78637283}"/>
              </a:ext>
            </a:extLst>
          </p:cNvPr>
          <p:cNvCxnSpPr/>
          <p:nvPr/>
        </p:nvCxnSpPr>
        <p:spPr>
          <a:xfrm flipH="1">
            <a:off x="1931348" y="1640264"/>
            <a:ext cx="387646" cy="783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576EBE4-E404-C521-8D9F-E95968AFCB60}"/>
              </a:ext>
            </a:extLst>
          </p:cNvPr>
          <p:cNvCxnSpPr>
            <a:endCxn id="15" idx="0"/>
          </p:cNvCxnSpPr>
          <p:nvPr/>
        </p:nvCxnSpPr>
        <p:spPr>
          <a:xfrm>
            <a:off x="4524866" y="1725105"/>
            <a:ext cx="327255" cy="789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6FE5035B-733D-98DF-0D41-35D9FD33FEA3}"/>
              </a:ext>
            </a:extLst>
          </p:cNvPr>
          <p:cNvCxnSpPr>
            <a:endCxn id="18" idx="0"/>
          </p:cNvCxnSpPr>
          <p:nvPr/>
        </p:nvCxnSpPr>
        <p:spPr>
          <a:xfrm>
            <a:off x="6796726" y="1809946"/>
            <a:ext cx="383815" cy="1524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DC1ED96C-4618-5138-3598-30948D7D0CCF}"/>
              </a:ext>
            </a:extLst>
          </p:cNvPr>
          <p:cNvCxnSpPr>
            <a:endCxn id="5" idx="0"/>
          </p:cNvCxnSpPr>
          <p:nvPr/>
        </p:nvCxnSpPr>
        <p:spPr>
          <a:xfrm>
            <a:off x="7748833" y="1197204"/>
            <a:ext cx="2016269" cy="1502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07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5" grpId="0" animBg="1"/>
      <p:bldP spid="18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C36F9-E332-ECC1-BD38-43206BEC3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637" y="820396"/>
            <a:ext cx="6844469" cy="649481"/>
          </a:xfrm>
        </p:spPr>
        <p:txBody>
          <a:bodyPr>
            <a:normAutofit fontScale="90000"/>
          </a:bodyPr>
          <a:lstStyle/>
          <a:p>
            <a:r>
              <a:rPr lang="de-DE" dirty="0"/>
              <a:t>Gebäude-Energie-Gesetz (GEG)</a:t>
            </a:r>
            <a:br>
              <a:rPr lang="de-DE" dirty="0"/>
            </a:br>
            <a:r>
              <a:rPr lang="de-DE" dirty="0"/>
              <a:t>rechtsgültig seit 01.11.2020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DEED57E-1628-A88C-BB71-82089BAF14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Kerner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7C3DBD-2AA0-B4F4-4895-C5891F9AE0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D2F774F2-6DCF-40D4-B558-60D3D7B6ABC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C1EB8D8-D2A1-C22B-0210-C6E063F26F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999" y="2616705"/>
            <a:ext cx="10904174" cy="3093577"/>
          </a:xfrm>
        </p:spPr>
        <p:txBody>
          <a:bodyPr/>
          <a:lstStyle/>
          <a:p>
            <a:r>
              <a:rPr lang="de-DE" sz="2000" dirty="0"/>
              <a:t>Anwendungsbereich:</a:t>
            </a:r>
          </a:p>
          <a:p>
            <a:r>
              <a:rPr lang="de-DE" sz="2000" dirty="0"/>
              <a:t>Bei Neuerrichtung von Wohn und Nichtwohngebäuden ab Einreichung Bauantrag 01.11.2020</a:t>
            </a:r>
          </a:p>
          <a:p>
            <a:r>
              <a:rPr lang="de-DE" sz="2000" dirty="0"/>
              <a:t>Bei Umbau und Erweiterung von Wohn- und Nichtwohngebäuden ab Einreichung Bauantrag 01.11.2020</a:t>
            </a:r>
          </a:p>
          <a:p>
            <a:r>
              <a:rPr lang="de-DE" sz="2000" dirty="0"/>
              <a:t>Bei nicht genehmigungsbedürftigen bzw. verfahrensfreien Vorhaben z.B. Sanierungen gilt der Zeitpunkt der Bauausführung. Liegt dieser nach dem 31.10.2020, ist auch hier das GEG anzuwenden.  </a:t>
            </a:r>
          </a:p>
          <a:p>
            <a:r>
              <a:rPr lang="de-DE" sz="2000" dirty="0"/>
              <a:t>Je nach Art der Maßnahme werden unterschiedliche Anforderungen gestellt.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884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7BA2E-FA1A-5AEA-F782-71223D46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Wesentliche Inhalte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68E941-2FCB-EA46-1EFD-E93A904754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Kerner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0EEF8F-DC51-0BDC-18FD-026FC51201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D2F774F2-6DCF-40D4-B558-60D3D7B6ABC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7C2F648-5FE6-691B-77E8-8D73B0561A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999" y="2589375"/>
            <a:ext cx="10904174" cy="3093577"/>
          </a:xfrm>
        </p:spPr>
        <p:txBody>
          <a:bodyPr/>
          <a:lstStyle/>
          <a:p>
            <a:r>
              <a:rPr lang="de-DE" sz="2000" dirty="0"/>
              <a:t>Das Gebäudeenergiegesetz vereinheitlicht das Energieeinsparrecht für Gebäude.</a:t>
            </a:r>
          </a:p>
          <a:p>
            <a:r>
              <a:rPr lang="de-DE" sz="2000" dirty="0"/>
              <a:t>Es führt das Energieeinsparungsgesetz (ENEG), die Energieeinsparverordnung (ENEV) und das Erneuerbare-Energie-Wärmegesetz (EEWärmeG) in einem Gesetz zusammen.</a:t>
            </a:r>
          </a:p>
          <a:p>
            <a:r>
              <a:rPr lang="de-DE" sz="2000" dirty="0"/>
              <a:t>Bislang galten die genannten Regelwerke ordnungsrechtlich „nebeneinander“</a:t>
            </a:r>
          </a:p>
        </p:txBody>
      </p:sp>
    </p:spTree>
    <p:extLst>
      <p:ext uri="{BB962C8B-B14F-4D97-AF65-F5344CB8AC3E}">
        <p14:creationId xmlns:p14="http://schemas.microsoft.com/office/powerpoint/2010/main" val="69501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EA578-6966-2C44-CB18-195ED9CA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Wesentliche Inhalte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1C5291C-2724-F3FF-1812-DBD3C9CA18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Kerner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AD6088-FC37-63C9-130E-3E4F266516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D2F774F2-6DCF-40D4-B558-60D3D7B6ABC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B2F942-85B9-D5E3-BB54-5E642F59A9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999" y="2554941"/>
            <a:ext cx="10904173" cy="3128012"/>
          </a:xfrm>
        </p:spPr>
        <p:txBody>
          <a:bodyPr/>
          <a:lstStyle/>
          <a:p>
            <a:r>
              <a:rPr lang="de-DE" sz="2000" dirty="0"/>
              <a:t>Der Standard für Neubauten wird im Jahr 2023 angepasst.</a:t>
            </a:r>
          </a:p>
          <a:p>
            <a:r>
              <a:rPr lang="de-DE" sz="2000" dirty="0"/>
              <a:t>Die wesentliche Änderung ist die Herabsetzung des Jahres-Primaenergiebedarf vom seither 0,75 fachen auf das 0,55 fache bei neu zu errichtenden Wohngebäuden. </a:t>
            </a:r>
          </a:p>
          <a:p>
            <a:r>
              <a:rPr lang="de-DE" sz="2000" dirty="0"/>
              <a:t>Diese Änderung wirkt sich entscheidend auf die Art der Heizung, Warmwasseraufbereitung, sowie Lüftung und Kühlung des Gebäudes aus. </a:t>
            </a:r>
          </a:p>
          <a:p>
            <a:r>
              <a:rPr lang="de-DE" sz="2000" dirty="0"/>
              <a:t>Die Effizienzkriterien für die Gebäudehülle im Bestand und Neubau bleiben unverändert.</a:t>
            </a:r>
          </a:p>
          <a:p>
            <a:r>
              <a:rPr lang="de-DE" sz="2000" dirty="0"/>
              <a:t>Das GEG verpflichtet den Bauherren dazu, sich für die Nutzung mind. einer Form von erneuerbaren Energien zu entscheiden.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442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76D25-C563-6A00-59E9-87CEB3D5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Wesentliche Inhalte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F64970D-D61A-2B2A-9371-E9231CC4AC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Kerner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64B5D2-2FE4-73C7-0706-DBE74EF152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D2F774F2-6DCF-40D4-B558-60D3D7B6ABC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4F2293-77B6-1375-FC5D-71863C1F1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999" y="2563906"/>
            <a:ext cx="10904173" cy="3144928"/>
          </a:xfrm>
        </p:spPr>
        <p:txBody>
          <a:bodyPr/>
          <a:lstStyle/>
          <a:p>
            <a:r>
              <a:rPr lang="de-DE" sz="2000" dirty="0"/>
              <a:t>Bei Verkauf bzw. Vermietung des Gebäudes, muss ein Energieausweis vom Eigentümer/ Makler vorgelegt werden.</a:t>
            </a:r>
          </a:p>
          <a:p>
            <a:r>
              <a:rPr lang="de-DE" sz="2000" dirty="0"/>
              <a:t>Die  Energieausweise sind belastbarer, da Aussteller des Ausweises vor Ort sein müssen bzw. sich geeignete Bildaufnahmen des Gebäudes zur Verfügung stellen lassen.</a:t>
            </a:r>
          </a:p>
          <a:p>
            <a:r>
              <a:rPr lang="de-DE" sz="2000" dirty="0"/>
              <a:t>Im Ausweis muss zukünftig die Angabe der CO² Emissionen des Gebäudes enthalten sein. </a:t>
            </a:r>
          </a:p>
          <a:p>
            <a:r>
              <a:rPr lang="de-DE" sz="2000" dirty="0"/>
              <a:t>Dies ist Grundlage der Beteiligung der Eigentümer an der CO² Abgabe des Vermieters. Sprich: je schlechter die Qualität der Gebäudehülle ist umso höher die Beteiligung des Eigentümers.</a:t>
            </a:r>
          </a:p>
          <a:p>
            <a:pPr marL="0" indent="0">
              <a:buNone/>
            </a:pPr>
            <a:r>
              <a:rPr lang="de-D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529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theme1.xml><?xml version="1.0" encoding="utf-8"?>
<a:theme xmlns:a="http://schemas.openxmlformats.org/drawingml/2006/main" name="Office">
  <a:themeElements>
    <a:clrScheme name="NeSu">
      <a:dk1>
        <a:srgbClr val="005371"/>
      </a:dk1>
      <a:lt1>
        <a:sysClr val="window" lastClr="FFFFFF"/>
      </a:lt1>
      <a:dk2>
        <a:srgbClr val="005371"/>
      </a:dk2>
      <a:lt2>
        <a:srgbClr val="E6EEF1"/>
      </a:lt2>
      <a:accent1>
        <a:srgbClr val="7FA9AE"/>
      </a:accent1>
      <a:accent2>
        <a:srgbClr val="D6938A"/>
      </a:accent2>
      <a:accent3>
        <a:srgbClr val="DC4256"/>
      </a:accent3>
      <a:accent4>
        <a:srgbClr val="A08D79"/>
      </a:accent4>
      <a:accent5>
        <a:srgbClr val="739F56"/>
      </a:accent5>
      <a:accent6>
        <a:srgbClr val="BA5A8B"/>
      </a:accent6>
      <a:hlink>
        <a:srgbClr val="005371"/>
      </a:hlink>
      <a:folHlink>
        <a:srgbClr val="005371"/>
      </a:folHlink>
    </a:clrScheme>
    <a:fontScheme name="NeSu">
      <a:majorFont>
        <a:latin typeface="TheSansOffice"/>
        <a:ea typeface=""/>
        <a:cs typeface=""/>
      </a:majorFont>
      <a:minorFont>
        <a:latin typeface="TheSans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DAC65C63-D06E-426D-ACFC-A9235D8D8877}" vid="{E67F0DA7-FC18-4A4B-8021-EE970F0B8CF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1206</Words>
  <Application>Microsoft Office PowerPoint</Application>
  <PresentationFormat>Breitbild</PresentationFormat>
  <Paragraphs>232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TheSansOffice</vt:lpstr>
      <vt:lpstr>Calibri</vt:lpstr>
      <vt:lpstr>Office</vt:lpstr>
      <vt:lpstr>Gesetzliche Anforderungen im Bereich Klimaschutz in Baden-Württemberg</vt:lpstr>
      <vt:lpstr>Gesetze und Verordnungen</vt:lpstr>
      <vt:lpstr>Geltungsbereich EWärmeG</vt:lpstr>
      <vt:lpstr>Wann entsteht die Pflicht?</vt:lpstr>
      <vt:lpstr>Erfüllungsoptionen (vollständig oder teilweise)</vt:lpstr>
      <vt:lpstr>Gebäude-Energie-Gesetz (GEG) rechtsgültig seit 01.11.2020</vt:lpstr>
      <vt:lpstr>Wesentliche Inhalte</vt:lpstr>
      <vt:lpstr>Wesentliche Inhalte</vt:lpstr>
      <vt:lpstr>Wesentliche Inhalte</vt:lpstr>
      <vt:lpstr>Wesentliche Inhalte</vt:lpstr>
      <vt:lpstr>Klimaschutzgesetz (rechtsgültig seit 15.10.2022)</vt:lpstr>
      <vt:lpstr>PV-Pflicht-Verordnung  rechtsgültig seit 01.01.2022</vt:lpstr>
      <vt:lpstr>Grundzüge der Photovoltaikpflicht </vt:lpstr>
      <vt:lpstr>Grundzüge der Photovoltaikpflicht</vt:lpstr>
      <vt:lpstr>Grundlegende Dachsanierung</vt:lpstr>
      <vt:lpstr>Anwendungsbereich Eignungsfläche</vt:lpstr>
      <vt:lpstr>PowerPoint-Präsentation</vt:lpstr>
      <vt:lpstr>Kostenlose Beratung </vt:lpstr>
      <vt:lpstr>Kontaktdaten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Gesetzliche Vorgaben im Bereich Klimaschutz in Baden Württemberg</dc:title>
  <dc:creator>Kerner, Harald</dc:creator>
  <cp:lastModifiedBy>Kerner, Harald</cp:lastModifiedBy>
  <cp:revision>51</cp:revision>
  <dcterms:created xsi:type="dcterms:W3CDTF">2023-01-24T07:01:43Z</dcterms:created>
  <dcterms:modified xsi:type="dcterms:W3CDTF">2023-02-20T13:41:51Z</dcterms:modified>
</cp:coreProperties>
</file>